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65" r:id="rId3"/>
    <p:sldId id="261" r:id="rId4"/>
    <p:sldId id="262" r:id="rId5"/>
    <p:sldId id="264" r:id="rId6"/>
    <p:sldId id="266" r:id="rId7"/>
    <p:sldId id="267" r:id="rId8"/>
    <p:sldId id="269" r:id="rId9"/>
    <p:sldId id="270" r:id="rId10"/>
    <p:sldId id="268" r:id="rId11"/>
    <p:sldId id="273" r:id="rId12"/>
    <p:sldId id="271" r:id="rId13"/>
    <p:sldId id="259" r:id="rId14"/>
    <p:sldId id="274" r:id="rId15"/>
    <p:sldId id="275" r:id="rId1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6BA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57" autoAdjust="0"/>
  </p:normalViewPr>
  <p:slideViewPr>
    <p:cSldViewPr>
      <p:cViewPr>
        <p:scale>
          <a:sx n="50" d="100"/>
          <a:sy n="50" d="100"/>
        </p:scale>
        <p:origin x="-540" y="-20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DB955-DAF9-43B2-ACE0-17E06A5DE909}" type="datetimeFigureOut">
              <a:rPr lang="sv-SE" smtClean="0"/>
              <a:pPr/>
              <a:t>2016-01-13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074AF-D973-409F-8413-E4D5A5F3182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4FF81-6DAA-4E86-A931-8F2D7BA77EA9}" type="slidenum">
              <a:rPr lang="sv-SE" smtClean="0">
                <a:solidFill>
                  <a:prstClr val="black"/>
                </a:solidFill>
              </a:rPr>
              <a:pPr/>
              <a:t>1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06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4FF81-6DAA-4E86-A931-8F2D7BA77EA9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2008944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4FF81-6DAA-4E86-A931-8F2D7BA77EA9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787446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4FF81-6DAA-4E86-A931-8F2D7BA77EA9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240304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4FF81-6DAA-4E86-A931-8F2D7BA77EA9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4000057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4FF81-6DAA-4E86-A931-8F2D7BA77EA9}" type="slidenum">
              <a:rPr lang="sv-SE" smtClean="0">
                <a:solidFill>
                  <a:prstClr val="black"/>
                </a:solidFill>
              </a:rPr>
              <a:pPr/>
              <a:t>15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0618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301791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79512" y="476672"/>
            <a:ext cx="8712968" cy="83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512" y="1453480"/>
            <a:ext cx="8712968" cy="492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9144000" cy="404663"/>
          </a:xfrm>
          <a:prstGeom prst="rect">
            <a:avLst/>
          </a:prstGeom>
          <a:solidFill>
            <a:srgbClr val="206BA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ruta 5"/>
          <p:cNvSpPr txBox="1"/>
          <p:nvPr userDrawn="1"/>
        </p:nvSpPr>
        <p:spPr>
          <a:xfrm>
            <a:off x="8244541" y="0"/>
            <a:ext cx="9330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b="1" dirty="0">
                <a:solidFill>
                  <a:srgbClr val="FFFFFF"/>
                </a:solidFill>
                <a:latin typeface="Arial Black"/>
              </a:rPr>
              <a:t>ACD 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8896460" y="-46052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b="1" dirty="0">
                <a:solidFill>
                  <a:srgbClr val="FFFFFF"/>
                </a:solidFill>
              </a:rPr>
              <a:t>3</a:t>
            </a:r>
            <a:endParaRPr lang="sv-SE" sz="1400" dirty="0">
              <a:solidFill>
                <a:srgbClr val="000000"/>
              </a:solidFill>
            </a:endParaRPr>
          </a:p>
        </p:txBody>
      </p:sp>
      <p:sp>
        <p:nvSpPr>
          <p:cNvPr id="10" name="textruta 9"/>
          <p:cNvSpPr txBox="1"/>
          <p:nvPr userDrawn="1"/>
        </p:nvSpPr>
        <p:spPr>
          <a:xfrm>
            <a:off x="5509607" y="6519446"/>
            <a:ext cx="3634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 smtClean="0">
                <a:solidFill>
                  <a:srgbClr val="000000"/>
                </a:solidFill>
              </a:rPr>
              <a:t>Bligård &amp; Simonsen www.acd3.se</a:t>
            </a:r>
            <a:endParaRPr lang="sv-SE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ＭＳ Ｐゴシック" pitchFamily="96" charset="-128"/>
          <a:cs typeface="Akzidenz-Bd for Chalmer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Black" pitchFamily="68" charset="0"/>
          <a:ea typeface="ＭＳ Ｐゴシック" pitchFamily="96" charset="-128"/>
          <a:cs typeface="ＭＳ Ｐゴシック" pitchFamily="96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Black" pitchFamily="68" charset="0"/>
          <a:ea typeface="ＭＳ Ｐゴシック" pitchFamily="96" charset="-128"/>
          <a:cs typeface="ＭＳ Ｐゴシック" pitchFamily="96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Black" pitchFamily="68" charset="0"/>
          <a:ea typeface="ＭＳ Ｐゴシック" pitchFamily="96" charset="-128"/>
          <a:cs typeface="ＭＳ Ｐゴシック" pitchFamily="96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Black" pitchFamily="68" charset="0"/>
          <a:ea typeface="ＭＳ Ｐゴシック" pitchFamily="96" charset="-128"/>
          <a:cs typeface="ＭＳ Ｐゴシック" pitchFamily="96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Black" pitchFamily="6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Black" pitchFamily="6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Black" pitchFamily="6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Black" pitchFamily="6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3B68"/>
        </a:buClr>
        <a:buSzPct val="100000"/>
        <a:buFont typeface="Arial" pitchFamily="34" charset="0"/>
        <a:buChar char="•"/>
        <a:defRPr sz="2800">
          <a:solidFill>
            <a:schemeClr val="tx1"/>
          </a:solidFill>
          <a:latin typeface="+mn-lt"/>
          <a:ea typeface="ＭＳ Ｐゴシック" pitchFamily="96" charset="-128"/>
          <a:cs typeface="Akzidenz for Chalmers Regular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3B68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ＭＳ Ｐゴシック" pitchFamily="68" charset="-128"/>
          <a:cs typeface="Akzidenz for Chalmers Regular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3B68"/>
        </a:buClr>
        <a:buSzPct val="100000"/>
        <a:buFont typeface="Arial" pitchFamily="34" charset="0"/>
        <a:buChar char="•"/>
        <a:defRPr sz="2000">
          <a:solidFill>
            <a:schemeClr val="tx1"/>
          </a:solidFill>
          <a:latin typeface="+mn-lt"/>
          <a:ea typeface="ＭＳ Ｐゴシック" pitchFamily="68" charset="-128"/>
          <a:cs typeface="Akzidenz for Chalmers Regular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3B68"/>
        </a:buClr>
        <a:buSzPct val="100000"/>
        <a:buFont typeface="Arial" pitchFamily="34" charset="0"/>
        <a:buChar char="•"/>
        <a:defRPr sz="2000">
          <a:solidFill>
            <a:schemeClr val="tx1"/>
          </a:solidFill>
          <a:latin typeface="+mn-lt"/>
          <a:ea typeface="ＭＳ Ｐゴシック" pitchFamily="68" charset="-128"/>
          <a:cs typeface="Akzidenz for Chalmers Regular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3B68"/>
        </a:buClr>
        <a:buSzPct val="100000"/>
        <a:buFont typeface="Arial" pitchFamily="34" charset="0"/>
        <a:buChar char="•"/>
        <a:defRPr sz="2000">
          <a:solidFill>
            <a:schemeClr val="tx1"/>
          </a:solidFill>
          <a:latin typeface="+mn-lt"/>
          <a:ea typeface="ＭＳ Ｐゴシック" pitchFamily="68" charset="-128"/>
          <a:cs typeface="Akzidenz for Chalmers Regular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50000"/>
        <a:buChar char="»"/>
        <a:defRPr sz="2000">
          <a:solidFill>
            <a:schemeClr val="tx1"/>
          </a:solidFill>
          <a:latin typeface="+mn-lt"/>
          <a:ea typeface="ＭＳ Ｐゴシック" pitchFamily="68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50000"/>
        <a:buChar char="»"/>
        <a:defRPr sz="2000">
          <a:solidFill>
            <a:schemeClr val="tx1"/>
          </a:solidFill>
          <a:latin typeface="+mn-lt"/>
          <a:ea typeface="ＭＳ Ｐゴシック" pitchFamily="68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50000"/>
        <a:buChar char="»"/>
        <a:defRPr sz="2000">
          <a:solidFill>
            <a:schemeClr val="tx1"/>
          </a:solidFill>
          <a:latin typeface="+mn-lt"/>
          <a:ea typeface="ＭＳ Ｐゴシック" pitchFamily="68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50000"/>
        <a:buChar char="»"/>
        <a:defRPr sz="2000">
          <a:solidFill>
            <a:schemeClr val="tx1"/>
          </a:solidFill>
          <a:latin typeface="+mn-lt"/>
          <a:ea typeface="ＭＳ Ｐゴシック" pitchFamily="68" charset="-128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d3.se/w/index.php?title=ACD%C2%B3-matri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dirty="0" smtClean="0"/>
              <a:t>ACD</a:t>
            </a:r>
            <a:r>
              <a:rPr lang="sv-SE" baseline="30000" dirty="0" smtClean="0"/>
              <a:t>3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3600" dirty="0" smtClean="0"/>
              <a:t>(Aktivitetscentrerad design)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Lars-Ola Bligård &amp; Eva Simonsen</a:t>
            </a:r>
          </a:p>
          <a:p>
            <a:r>
              <a:rPr lang="sv-SE" dirty="0" smtClean="0"/>
              <a:t>www.acd3.se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Vad är ACD</a:t>
            </a:r>
            <a:r>
              <a:rPr lang="sv-SE" baseline="30000" dirty="0" smtClean="0"/>
              <a:t>3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ACD</a:t>
            </a:r>
            <a:r>
              <a:rPr lang="sv-SE" baseline="30000" dirty="0" smtClean="0"/>
              <a:t>3 </a:t>
            </a:r>
            <a:r>
              <a:rPr lang="sv-SE" dirty="0" smtClean="0"/>
              <a:t>är ett nyutvecklat sammanhängande ramverk för utvecklingsarbete</a:t>
            </a:r>
          </a:p>
          <a:p>
            <a:endParaRPr lang="sv-SE" sz="2400" dirty="0" smtClean="0"/>
          </a:p>
          <a:p>
            <a:r>
              <a:rPr lang="sv-SE" sz="2400" dirty="0" smtClean="0"/>
              <a:t>ACD3 ger en tydlig och trygg struktur som synliggör designbesluten </a:t>
            </a:r>
          </a:p>
          <a:p>
            <a:r>
              <a:rPr lang="sv-SE" sz="2400" dirty="0" smtClean="0"/>
              <a:t>ACD3 är inte så strikt att det kan hämma nyskapandet och innovationen </a:t>
            </a:r>
          </a:p>
          <a:p>
            <a:r>
              <a:rPr lang="sv-SE" sz="2400" dirty="0" smtClean="0"/>
              <a:t>ACD3 stödjer både designarbete och kravsättning i abstraktionsnivåer</a:t>
            </a:r>
          </a:p>
          <a:p>
            <a:r>
              <a:rPr lang="sv-SE" sz="2400" dirty="0" smtClean="0"/>
              <a:t>ACD3 fokuserar på de tidiga faserna i utvecklingsarbetet</a:t>
            </a:r>
          </a:p>
          <a:p>
            <a:r>
              <a:rPr lang="sv-SE" sz="2400" dirty="0" smtClean="0"/>
              <a:t>ACD3 lyfter fram aktivitetens/användningens roll i designen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Innehåll </a:t>
            </a:r>
            <a:r>
              <a:rPr lang="sv-SE" dirty="0" smtClean="0"/>
              <a:t>ACD</a:t>
            </a:r>
            <a:r>
              <a:rPr lang="sv-SE" baseline="30000" dirty="0" smtClean="0"/>
              <a:t>3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Består av </a:t>
            </a:r>
            <a:r>
              <a:rPr lang="sv-SE" dirty="0" smtClean="0"/>
              <a:t>två </a:t>
            </a:r>
            <a:r>
              <a:rPr lang="sv-SE" dirty="0" smtClean="0"/>
              <a:t>huvuddelar</a:t>
            </a:r>
          </a:p>
          <a:p>
            <a:pPr lvl="1"/>
            <a:r>
              <a:rPr lang="sv-SE" sz="2800" dirty="0" smtClean="0"/>
              <a:t>Matrismodell </a:t>
            </a:r>
            <a:r>
              <a:rPr lang="sv-SE" sz="2800" dirty="0" smtClean="0"/>
              <a:t>för </a:t>
            </a:r>
            <a:r>
              <a:rPr lang="sv-SE" sz="2800" dirty="0" smtClean="0"/>
              <a:t>designvariabler </a:t>
            </a:r>
            <a:br>
              <a:rPr lang="sv-SE" sz="2800" dirty="0" smtClean="0"/>
            </a:br>
            <a:r>
              <a:rPr lang="sv-SE" sz="2800" b="1" dirty="0" smtClean="0"/>
              <a:t>ACD</a:t>
            </a:r>
            <a:r>
              <a:rPr lang="sv-SE" sz="2800" b="1" dirty="0" smtClean="0">
                <a:latin typeface="Arial"/>
                <a:cs typeface="Arial"/>
              </a:rPr>
              <a:t>³</a:t>
            </a:r>
            <a:r>
              <a:rPr lang="sv-SE" sz="2800" b="1" dirty="0" smtClean="0"/>
              <a:t>-matrisen</a:t>
            </a:r>
            <a:r>
              <a:rPr lang="sv-SE" sz="2500" dirty="0" smtClean="0"/>
              <a:t/>
            </a:r>
            <a:br>
              <a:rPr lang="sv-SE" sz="2500" dirty="0" smtClean="0"/>
            </a:br>
            <a:endParaRPr lang="sv-SE" sz="2500" dirty="0" smtClean="0"/>
          </a:p>
          <a:p>
            <a:pPr lvl="1">
              <a:buNone/>
            </a:pPr>
            <a:r>
              <a:rPr lang="sv-SE" sz="2500" dirty="0" smtClean="0"/>
              <a:t/>
            </a:r>
            <a:br>
              <a:rPr lang="sv-SE" sz="2500" dirty="0" smtClean="0"/>
            </a:br>
            <a:endParaRPr lang="sv-SE" sz="2500" dirty="0" smtClean="0"/>
          </a:p>
          <a:p>
            <a:pPr lvl="1"/>
            <a:r>
              <a:rPr lang="sv-SE" sz="2800" dirty="0" smtClean="0"/>
              <a:t>Iterativ </a:t>
            </a:r>
            <a:r>
              <a:rPr lang="sv-SE" sz="2800" dirty="0" smtClean="0"/>
              <a:t>arbetsprocess produktutveckling </a:t>
            </a:r>
            <a:r>
              <a:rPr lang="sv-SE" sz="2500" dirty="0" smtClean="0"/>
              <a:t/>
            </a:r>
            <a:br>
              <a:rPr lang="sv-SE" sz="2500" dirty="0" smtClean="0"/>
            </a:br>
            <a:r>
              <a:rPr lang="sv-SE" sz="2800" b="1" dirty="0" smtClean="0"/>
              <a:t>ACD</a:t>
            </a:r>
            <a:r>
              <a:rPr lang="sv-SE" sz="2800" b="1" dirty="0" smtClean="0">
                <a:cs typeface="Arial"/>
              </a:rPr>
              <a:t>³</a:t>
            </a:r>
            <a:r>
              <a:rPr lang="sv-SE" sz="2800" b="1" dirty="0" smtClean="0"/>
              <a:t>-Processen</a:t>
            </a:r>
            <a:r>
              <a:rPr lang="sv-SE" sz="2500" dirty="0" smtClean="0"/>
              <a:t/>
            </a:r>
            <a:br>
              <a:rPr lang="sv-SE" sz="2500" dirty="0" smtClean="0"/>
            </a:br>
            <a:endParaRPr lang="sv-SE" sz="2500" dirty="0" smtClean="0"/>
          </a:p>
          <a:p>
            <a:endParaRPr lang="sv-SE" sz="2100" dirty="0" smtClean="0"/>
          </a:p>
          <a:p>
            <a:endParaRPr lang="sv-SE" sz="21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721293"/>
            <a:ext cx="2555776" cy="213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7895" y="2420888"/>
            <a:ext cx="3166105" cy="157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Målen för ACD</a:t>
            </a:r>
            <a:r>
              <a:rPr lang="sv-SE" baseline="30000" dirty="0" smtClean="0"/>
              <a:t>3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79512" y="1453480"/>
            <a:ext cx="8856984" cy="5404520"/>
          </a:xfrm>
        </p:spPr>
        <p:txBody>
          <a:bodyPr/>
          <a:lstStyle/>
          <a:p>
            <a:r>
              <a:rPr lang="sv-SE" sz="2700" dirty="0" smtClean="0"/>
              <a:t>Tydliggöra aspekter som behöver beaktas i utvecklingen</a:t>
            </a:r>
          </a:p>
          <a:p>
            <a:pPr lvl="1"/>
            <a:r>
              <a:rPr lang="sv-SE" dirty="0" smtClean="0"/>
              <a:t>Styrande förutsättningar som behöver kartläggas</a:t>
            </a:r>
          </a:p>
          <a:p>
            <a:pPr lvl="1"/>
            <a:r>
              <a:rPr lang="sv-SE" dirty="0" smtClean="0"/>
              <a:t>Styrande designbeslut som behöver fattas i utvecklingen</a:t>
            </a:r>
            <a:br>
              <a:rPr lang="sv-SE" dirty="0" smtClean="0"/>
            </a:br>
            <a:endParaRPr lang="sv-SE" dirty="0" smtClean="0"/>
          </a:p>
          <a:p>
            <a:r>
              <a:rPr lang="sv-SE" dirty="0" smtClean="0"/>
              <a:t>Ge en sammanhållen helhetssyn på innehållet i utvecklingsarbetet</a:t>
            </a:r>
          </a:p>
          <a:p>
            <a:pPr lvl="1"/>
            <a:r>
              <a:rPr lang="sv-SE" dirty="0" smtClean="0"/>
              <a:t>Integrera delar i utvecklingsarbetet som annars lätt behandlas separat</a:t>
            </a:r>
          </a:p>
          <a:p>
            <a:pPr lvl="1"/>
            <a:r>
              <a:rPr lang="sv-SE" dirty="0" smtClean="0"/>
              <a:t>Erbjuda en systematisk och systemisk struktur att bygga upp utvecklingsarbetet på</a:t>
            </a:r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Utgångspunkter ACD</a:t>
            </a:r>
            <a:r>
              <a:rPr lang="sv-SE" baseline="30000" dirty="0" smtClean="0"/>
              <a:t>3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Kombinerar fördelar med vattenfallmodeller med fördelar från Iterativa utvecklingsmodeller</a:t>
            </a:r>
          </a:p>
          <a:p>
            <a:r>
              <a:rPr lang="sv-SE" dirty="0" smtClean="0"/>
              <a:t>Implementerar ett växelverkande förhållande mellan designarbete och kravsättning</a:t>
            </a:r>
          </a:p>
          <a:p>
            <a:r>
              <a:rPr lang="sv-SE" dirty="0" smtClean="0"/>
              <a:t>Förenar designarbete på olika abstraktionsnivåer med designarbete ur olika perspektiv</a:t>
            </a:r>
          </a:p>
          <a:p>
            <a:r>
              <a:rPr lang="sv-SE" dirty="0" smtClean="0"/>
              <a:t>Lyfter fram aktivitetens (användningens) betydelse för utvecklingsarbetet</a:t>
            </a:r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79512" y="476672"/>
            <a:ext cx="8964488" cy="834008"/>
          </a:xfrm>
        </p:spPr>
        <p:txBody>
          <a:bodyPr/>
          <a:lstStyle/>
          <a:p>
            <a:r>
              <a:rPr lang="sv-SE" sz="3300" dirty="0" smtClean="0"/>
              <a:t>Grundläggande idéer ACD</a:t>
            </a:r>
            <a:r>
              <a:rPr lang="sv-SE" sz="3300" baseline="30000" dirty="0" smtClean="0"/>
              <a:t>3</a:t>
            </a:r>
            <a:r>
              <a:rPr lang="sv-SE" sz="3300" dirty="0" smtClean="0"/>
              <a:t>-processen</a:t>
            </a:r>
            <a:endParaRPr lang="sv-SE" sz="33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Iterativt utvecklingsarbete</a:t>
            </a:r>
          </a:p>
          <a:p>
            <a:pPr lvl="1"/>
            <a:r>
              <a:rPr lang="sv-SE" dirty="0" smtClean="0"/>
              <a:t>Aktiviteter upprepas cykliskt</a:t>
            </a:r>
            <a:br>
              <a:rPr lang="sv-SE" dirty="0" smtClean="0"/>
            </a:br>
            <a:r>
              <a:rPr lang="sv-SE" sz="1800" dirty="0" smtClean="0"/>
              <a:t/>
            </a:r>
            <a:br>
              <a:rPr lang="sv-SE" sz="1800" dirty="0" smtClean="0"/>
            </a:br>
            <a:r>
              <a:rPr lang="sv-SE" sz="1800" dirty="0" smtClean="0"/>
              <a:t/>
            </a:r>
            <a:br>
              <a:rPr lang="sv-SE" sz="1800" dirty="0" smtClean="0"/>
            </a:br>
            <a:endParaRPr lang="sv-SE" sz="1800" dirty="0" smtClean="0"/>
          </a:p>
          <a:p>
            <a:r>
              <a:rPr lang="sv-SE" dirty="0" smtClean="0"/>
              <a:t>Design på olika abstraktionsnivåer</a:t>
            </a:r>
          </a:p>
          <a:p>
            <a:pPr lvl="1"/>
            <a:r>
              <a:rPr lang="sv-SE" dirty="0" smtClean="0"/>
              <a:t>En lösning blir successivt mer konkretiserad</a:t>
            </a:r>
            <a:br>
              <a:rPr lang="sv-SE" dirty="0" smtClean="0"/>
            </a:br>
            <a:r>
              <a:rPr lang="sv-SE" sz="1800" dirty="0" smtClean="0"/>
              <a:t/>
            </a:r>
            <a:br>
              <a:rPr lang="sv-SE" sz="1800" dirty="0" smtClean="0"/>
            </a:br>
            <a:r>
              <a:rPr lang="sv-SE" sz="1800" dirty="0" smtClean="0"/>
              <a:t/>
            </a:r>
            <a:br>
              <a:rPr lang="sv-SE" sz="1800" dirty="0" smtClean="0"/>
            </a:br>
            <a:endParaRPr lang="sv-SE" sz="1800" dirty="0" smtClean="0"/>
          </a:p>
          <a:p>
            <a:r>
              <a:rPr lang="sv-SE" dirty="0" smtClean="0"/>
              <a:t>Design med olika perspektiv</a:t>
            </a:r>
          </a:p>
          <a:p>
            <a:pPr lvl="1"/>
            <a:r>
              <a:rPr lang="sv-SE" dirty="0" smtClean="0"/>
              <a:t>Utformning kan ur på många synvinklar</a:t>
            </a:r>
            <a:endParaRPr lang="sv-SE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8584" y="1124744"/>
            <a:ext cx="17738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046830"/>
            <a:ext cx="1656184" cy="15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882098"/>
            <a:ext cx="1979712" cy="193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ACD</a:t>
            </a:r>
            <a:r>
              <a:rPr lang="sv-SE" dirty="0" smtClean="0">
                <a:latin typeface="Arial"/>
                <a:cs typeface="Arial"/>
              </a:rPr>
              <a:t>³</a:t>
            </a:r>
            <a:r>
              <a:rPr lang="sv-SE" dirty="0" smtClean="0"/>
              <a:t>-matrisen</a:t>
            </a:r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84784"/>
            <a:ext cx="880390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ktangel 6"/>
          <p:cNvSpPr/>
          <p:nvPr/>
        </p:nvSpPr>
        <p:spPr>
          <a:xfrm>
            <a:off x="1763688" y="6165304"/>
            <a:ext cx="3059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>
                <a:hlinkClick r:id="rId3"/>
              </a:rPr>
              <a:t>Länk till matris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Abstraktionsnivå design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693988" algn="l"/>
              </a:tabLst>
            </a:pPr>
            <a:r>
              <a:rPr lang="sv-SE" b="1" dirty="0" smtClean="0"/>
              <a:t>Effekt - 	</a:t>
            </a:r>
            <a:r>
              <a:rPr lang="sv-SE" dirty="0" smtClean="0"/>
              <a:t>Den effekt som maskinen har för 	avsikt att uppnå sin omgivning</a:t>
            </a:r>
            <a:br>
              <a:rPr lang="sv-SE" dirty="0" smtClean="0"/>
            </a:br>
            <a:endParaRPr lang="sv-SE" sz="1200" dirty="0" smtClean="0"/>
          </a:p>
          <a:p>
            <a:pPr>
              <a:tabLst>
                <a:tab pos="2693988" algn="l"/>
              </a:tabLst>
            </a:pPr>
            <a:r>
              <a:rPr lang="sv-SE" b="1" dirty="0" smtClean="0"/>
              <a:t>Användning -	</a:t>
            </a:r>
            <a:r>
              <a:rPr lang="sv-SE" dirty="0" smtClean="0"/>
              <a:t>Hur maskinen ska användas av 	människan i systemet</a:t>
            </a:r>
            <a:br>
              <a:rPr lang="sv-SE" dirty="0" smtClean="0"/>
            </a:br>
            <a:endParaRPr lang="sv-SE" sz="1200" dirty="0" smtClean="0"/>
          </a:p>
          <a:p>
            <a:pPr>
              <a:tabLst>
                <a:tab pos="2693988" algn="l"/>
              </a:tabLst>
            </a:pPr>
            <a:r>
              <a:rPr lang="sv-SE" b="1" dirty="0" smtClean="0"/>
              <a:t>Arkitektur -	</a:t>
            </a:r>
            <a:r>
              <a:rPr lang="sv-SE" dirty="0" smtClean="0"/>
              <a:t>Den teknisks arkitektur för maskinen</a:t>
            </a:r>
            <a:br>
              <a:rPr lang="sv-SE" dirty="0" smtClean="0"/>
            </a:br>
            <a:endParaRPr lang="sv-SE" sz="1200" dirty="0" smtClean="0"/>
          </a:p>
          <a:p>
            <a:pPr>
              <a:tabLst>
                <a:tab pos="2693988" algn="l"/>
              </a:tabLst>
            </a:pPr>
            <a:r>
              <a:rPr lang="sv-SE" b="1" dirty="0" smtClean="0"/>
              <a:t>Interaktion -	</a:t>
            </a:r>
            <a:r>
              <a:rPr lang="sv-SE" dirty="0" smtClean="0"/>
              <a:t>Hur samspelet mellan människan 	och maskinen sker i detalj</a:t>
            </a:r>
            <a:br>
              <a:rPr lang="sv-SE" dirty="0" smtClean="0"/>
            </a:br>
            <a:endParaRPr lang="sv-SE" sz="1200" dirty="0" smtClean="0"/>
          </a:p>
          <a:p>
            <a:pPr>
              <a:tabLst>
                <a:tab pos="2693988" algn="l"/>
              </a:tabLst>
            </a:pPr>
            <a:r>
              <a:rPr lang="sv-SE" b="1" dirty="0" smtClean="0"/>
              <a:t>Element - 	</a:t>
            </a:r>
            <a:r>
              <a:rPr lang="sv-SE" dirty="0" smtClean="0"/>
              <a:t>Maskinsystemets tekniska element</a:t>
            </a:r>
            <a:endParaRPr lang="sv-SE" dirty="0"/>
          </a:p>
        </p:txBody>
      </p:sp>
      <p:sp>
        <p:nvSpPr>
          <p:cNvPr id="7" name="textruta 6"/>
          <p:cNvSpPr txBox="1"/>
          <p:nvPr/>
        </p:nvSpPr>
        <p:spPr>
          <a:xfrm>
            <a:off x="0" y="0"/>
            <a:ext cx="32976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dirty="0" smtClean="0">
                <a:solidFill>
                  <a:schemeClr val="bg1"/>
                </a:solidFill>
                <a:latin typeface="+mj-lt"/>
              </a:rPr>
              <a:t>Matrismodell design</a:t>
            </a:r>
            <a:endParaRPr lang="sv-SE" sz="2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Designperspektiv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fontAlgn="t">
              <a:tabLst>
                <a:tab pos="2693988" algn="l"/>
              </a:tabLst>
            </a:pPr>
            <a:r>
              <a:rPr lang="sv-SE" sz="2800" b="1" dirty="0" smtClean="0"/>
              <a:t>Problem </a:t>
            </a:r>
            <a:r>
              <a:rPr lang="sv-SE" sz="2800" dirty="0" smtClean="0"/>
              <a:t>– 	Det </a:t>
            </a:r>
            <a:r>
              <a:rPr lang="sv-SE" sz="2800" dirty="0"/>
              <a:t>som behöver uppfyllas och </a:t>
            </a:r>
            <a:r>
              <a:rPr lang="sv-SE" sz="2800" dirty="0" smtClean="0"/>
              <a:t>	driver </a:t>
            </a:r>
            <a:r>
              <a:rPr lang="sv-SE" sz="2800" dirty="0"/>
              <a:t>processen framåt</a:t>
            </a:r>
          </a:p>
          <a:p>
            <a:pPr>
              <a:tabLst>
                <a:tab pos="2693988" algn="l"/>
              </a:tabLst>
            </a:pPr>
            <a:endParaRPr lang="sv-SE" sz="900" dirty="0"/>
          </a:p>
          <a:p>
            <a:pPr fontAlgn="t">
              <a:tabLst>
                <a:tab pos="2693988" algn="l"/>
              </a:tabLst>
            </a:pPr>
            <a:r>
              <a:rPr lang="sv-SE" sz="2800" b="1" dirty="0" smtClean="0"/>
              <a:t>Struktur </a:t>
            </a:r>
            <a:r>
              <a:rPr lang="sv-SE" sz="2800" dirty="0" smtClean="0"/>
              <a:t>– 	De delar som </a:t>
            </a:r>
            <a:r>
              <a:rPr lang="sv-SE" sz="2800" dirty="0"/>
              <a:t>ingår i systemet </a:t>
            </a:r>
            <a:r>
              <a:rPr lang="sv-SE" sz="2800" dirty="0" smtClean="0"/>
              <a:t>	och </a:t>
            </a:r>
            <a:r>
              <a:rPr lang="sv-SE" sz="2800" dirty="0"/>
              <a:t>hur de är relaterade</a:t>
            </a:r>
          </a:p>
          <a:p>
            <a:pPr>
              <a:tabLst>
                <a:tab pos="2693988" algn="l"/>
              </a:tabLst>
            </a:pPr>
            <a:endParaRPr lang="sv-SE" sz="900" dirty="0"/>
          </a:p>
          <a:p>
            <a:pPr fontAlgn="t">
              <a:tabLst>
                <a:tab pos="2693988" algn="l"/>
              </a:tabLst>
            </a:pPr>
            <a:r>
              <a:rPr lang="sv-SE" sz="2800" b="1" dirty="0" smtClean="0"/>
              <a:t>Funktion </a:t>
            </a:r>
            <a:r>
              <a:rPr lang="sv-SE" sz="2800" dirty="0" smtClean="0"/>
              <a:t>– 	Det </a:t>
            </a:r>
            <a:r>
              <a:rPr lang="sv-SE" sz="2800" dirty="0"/>
              <a:t>som systemet behöver utföra</a:t>
            </a:r>
          </a:p>
          <a:p>
            <a:pPr>
              <a:tabLst>
                <a:tab pos="2693988" algn="l"/>
              </a:tabLst>
            </a:pPr>
            <a:endParaRPr lang="sv-SE" sz="900" dirty="0"/>
          </a:p>
          <a:p>
            <a:pPr fontAlgn="t">
              <a:tabLst>
                <a:tab pos="2693988" algn="l"/>
              </a:tabLst>
            </a:pPr>
            <a:r>
              <a:rPr lang="sv-SE" sz="2800" b="1" dirty="0" smtClean="0"/>
              <a:t>Aktivitet </a:t>
            </a:r>
            <a:r>
              <a:rPr lang="sv-SE" sz="2800" dirty="0" smtClean="0"/>
              <a:t>– 	Det </a:t>
            </a:r>
            <a:r>
              <a:rPr lang="sv-SE" sz="2800" dirty="0"/>
              <a:t>som </a:t>
            </a:r>
            <a:r>
              <a:rPr lang="sv-SE" sz="2800" dirty="0" smtClean="0"/>
              <a:t>aktörerna uträttar </a:t>
            </a:r>
            <a:r>
              <a:rPr lang="sv-SE" sz="2800" dirty="0"/>
              <a:t>i </a:t>
            </a:r>
            <a:r>
              <a:rPr lang="sv-SE" sz="2800" dirty="0" smtClean="0"/>
              <a:t>	systemet</a:t>
            </a:r>
            <a:endParaRPr lang="sv-SE" sz="2800" dirty="0"/>
          </a:p>
          <a:p>
            <a:pPr>
              <a:tabLst>
                <a:tab pos="2693988" algn="l"/>
              </a:tabLst>
            </a:pPr>
            <a:endParaRPr lang="sv-SE" sz="900" dirty="0"/>
          </a:p>
          <a:p>
            <a:pPr fontAlgn="t">
              <a:tabLst>
                <a:tab pos="2693988" algn="l"/>
              </a:tabLst>
            </a:pPr>
            <a:r>
              <a:rPr lang="sv-SE" sz="2800" b="1" dirty="0" smtClean="0"/>
              <a:t>Realisering </a:t>
            </a:r>
            <a:r>
              <a:rPr lang="sv-SE" sz="2800" dirty="0" smtClean="0"/>
              <a:t>– 	Konkretisering </a:t>
            </a:r>
            <a:r>
              <a:rPr lang="sv-SE" sz="2800" dirty="0"/>
              <a:t>av systemet</a:t>
            </a:r>
          </a:p>
          <a:p>
            <a:pPr>
              <a:tabLst>
                <a:tab pos="2335213" algn="l"/>
              </a:tabLst>
            </a:pP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0" y="0"/>
            <a:ext cx="32976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dirty="0" smtClean="0">
                <a:solidFill>
                  <a:schemeClr val="bg1"/>
                </a:solidFill>
                <a:latin typeface="+mj-lt"/>
              </a:rPr>
              <a:t>Matrismodell design</a:t>
            </a:r>
            <a:endParaRPr lang="sv-SE" sz="2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 </a:t>
            </a:r>
            <a:r>
              <a:rPr lang="sv-SE" dirty="0" smtClean="0"/>
              <a:t>ACD</a:t>
            </a:r>
            <a:r>
              <a:rPr lang="sv-SE" dirty="0" smtClean="0">
                <a:cs typeface="Arial"/>
              </a:rPr>
              <a:t>³</a:t>
            </a:r>
            <a:r>
              <a:rPr lang="sv-SE" dirty="0" smtClean="0"/>
              <a:t>-Processen</a:t>
            </a:r>
            <a:endParaRPr lang="sv-S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1623" y="1416400"/>
            <a:ext cx="5938689" cy="496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Faser utvecklingsarbete</a:t>
            </a:r>
            <a:endParaRPr lang="sv-SE" sz="4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sv-SE" dirty="0" smtClean="0"/>
              <a:t>Behovsidentifiering </a:t>
            </a:r>
          </a:p>
          <a:p>
            <a:pPr lvl="1">
              <a:buFontTx/>
              <a:buChar char="-"/>
            </a:pPr>
            <a:r>
              <a:rPr lang="sv-SE" dirty="0" smtClean="0"/>
              <a:t>vilka effekter är </a:t>
            </a:r>
            <a:r>
              <a:rPr lang="sv-SE" dirty="0" smtClean="0"/>
              <a:t>produkten </a:t>
            </a:r>
            <a:r>
              <a:rPr lang="sv-SE" dirty="0" smtClean="0"/>
              <a:t>tänkt uppnå i samhället?</a:t>
            </a:r>
          </a:p>
          <a:p>
            <a:pPr>
              <a:buFontTx/>
              <a:buChar char="-"/>
            </a:pPr>
            <a:r>
              <a:rPr lang="sv-SE" dirty="0" smtClean="0"/>
              <a:t>Användningsutformning</a:t>
            </a:r>
          </a:p>
          <a:p>
            <a:pPr lvl="1">
              <a:buFontTx/>
              <a:buChar char="-"/>
            </a:pPr>
            <a:r>
              <a:rPr lang="sv-SE" dirty="0" smtClean="0"/>
              <a:t>vilka aktiviteter ska utföras för att nå effekterna?</a:t>
            </a:r>
          </a:p>
          <a:p>
            <a:pPr>
              <a:buFontTx/>
              <a:buChar char="-"/>
            </a:pPr>
            <a:r>
              <a:rPr lang="sv-SE" dirty="0" smtClean="0"/>
              <a:t> Övergripande utformning</a:t>
            </a:r>
          </a:p>
          <a:p>
            <a:pPr lvl="1">
              <a:buFontTx/>
              <a:buChar char="-"/>
            </a:pPr>
            <a:r>
              <a:rPr lang="sv-SE" dirty="0" smtClean="0"/>
              <a:t>hur ska </a:t>
            </a:r>
            <a:r>
              <a:rPr lang="sv-SE" dirty="0" smtClean="0"/>
              <a:t>produkten</a:t>
            </a:r>
            <a:r>
              <a:rPr lang="sv-SE" dirty="0" smtClean="0"/>
              <a:t> </a:t>
            </a:r>
            <a:r>
              <a:rPr lang="sv-SE" dirty="0" smtClean="0"/>
              <a:t>övergripande utformas ?</a:t>
            </a:r>
          </a:p>
          <a:p>
            <a:pPr>
              <a:buFontTx/>
              <a:buChar char="-"/>
            </a:pPr>
            <a:r>
              <a:rPr lang="sv-SE" dirty="0" smtClean="0"/>
              <a:t> Detaljerade utformning</a:t>
            </a:r>
          </a:p>
          <a:p>
            <a:pPr lvl="1">
              <a:buFontTx/>
              <a:buChar char="-"/>
            </a:pPr>
            <a:r>
              <a:rPr lang="sv-SE" dirty="0" smtClean="0"/>
              <a:t>hur ska produkten </a:t>
            </a:r>
            <a:r>
              <a:rPr lang="sv-SE" dirty="0" smtClean="0"/>
              <a:t>utformas i detalj?</a:t>
            </a:r>
            <a:endParaRPr lang="sv-SE" dirty="0" smtClean="0"/>
          </a:p>
          <a:p>
            <a:pPr>
              <a:buFontTx/>
              <a:buChar char="-"/>
            </a:pPr>
            <a:r>
              <a:rPr lang="sv-SE" dirty="0" smtClean="0"/>
              <a:t> Konstruktion</a:t>
            </a:r>
          </a:p>
          <a:p>
            <a:pPr lvl="1">
              <a:buFontTx/>
              <a:buChar char="-"/>
            </a:pPr>
            <a:r>
              <a:rPr lang="sv-SE" dirty="0" smtClean="0"/>
              <a:t>hur ska </a:t>
            </a:r>
            <a:r>
              <a:rPr lang="sv-SE" dirty="0" smtClean="0"/>
              <a:t>produktens tekniska detaljer konstrueras</a:t>
            </a:r>
            <a:r>
              <a:rPr lang="sv-SE" dirty="0" smtClean="0"/>
              <a:t>?</a:t>
            </a:r>
          </a:p>
          <a:p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0" y="0"/>
            <a:ext cx="29061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dirty="0" smtClean="0">
                <a:solidFill>
                  <a:schemeClr val="bg1"/>
                </a:solidFill>
                <a:latin typeface="+mj-lt"/>
              </a:rPr>
              <a:t>Exempel byggnad</a:t>
            </a:r>
            <a:endParaRPr lang="sv-SE" sz="2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Designaktiviteter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79512" y="1453480"/>
            <a:ext cx="8856984" cy="5404520"/>
          </a:xfrm>
        </p:spPr>
        <p:txBody>
          <a:bodyPr/>
          <a:lstStyle/>
          <a:p>
            <a:r>
              <a:rPr lang="sv-SE" sz="2200" b="1" dirty="0" smtClean="0"/>
              <a:t>Planering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Kontinuerlig planläggning av hur aktiviteterna ska utföras</a:t>
            </a:r>
          </a:p>
          <a:p>
            <a:r>
              <a:rPr lang="sv-SE" sz="2200" b="1" dirty="0" smtClean="0"/>
              <a:t>Datainsamling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Insamling av den information som behövs för utvecklingsarbetet</a:t>
            </a:r>
          </a:p>
          <a:p>
            <a:r>
              <a:rPr lang="sv-SE" sz="2200" b="1" dirty="0" smtClean="0"/>
              <a:t>Analys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Klarlägga hur vilka faktorer som påverkar den kommande lösningen och stor designrymden är.</a:t>
            </a:r>
            <a:endParaRPr lang="sv-SE" sz="2200" dirty="0" smtClean="0"/>
          </a:p>
          <a:p>
            <a:r>
              <a:rPr lang="sv-SE" sz="2200" b="1" dirty="0" smtClean="0"/>
              <a:t>Idégenerering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Framtagande av de bärande idéer som det vidare utvecklingsarbetet ska vila på.</a:t>
            </a:r>
            <a:endParaRPr lang="sv-SE" sz="2200" dirty="0" smtClean="0"/>
          </a:p>
          <a:p>
            <a:r>
              <a:rPr lang="sv-SE" sz="2200" b="1" dirty="0" smtClean="0"/>
              <a:t>Syntes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Skapande av de lösningar som ska som utvecklingsarbetet ska resultera i</a:t>
            </a:r>
            <a:endParaRPr lang="sv-SE" sz="2200" dirty="0" smtClean="0"/>
          </a:p>
          <a:p>
            <a:r>
              <a:rPr lang="sv-SE" sz="2200" b="1" dirty="0" smtClean="0"/>
              <a:t>Utvärdering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Utvärdera de framtagna lösningarna för att avgöra om de är tillräcklig bra. </a:t>
            </a:r>
            <a:r>
              <a:rPr lang="sv-SE" sz="2200" i="1" kern="1200" dirty="0" smtClean="0"/>
              <a:t>Iterera till datainsamling vid behov</a:t>
            </a:r>
            <a:endParaRPr lang="sv-SE" sz="2200" i="1" dirty="0" smtClean="0"/>
          </a:p>
          <a:p>
            <a:r>
              <a:rPr lang="sv-SE" sz="2200" b="1" dirty="0" smtClean="0"/>
              <a:t>Dokumentering </a:t>
            </a:r>
            <a:r>
              <a:rPr lang="sv-SE" sz="2200" dirty="0" smtClean="0"/>
              <a:t>– </a:t>
            </a:r>
            <a:r>
              <a:rPr lang="sv-SE" sz="2200" kern="1200" dirty="0" smtClean="0"/>
              <a:t>Kontinuerlig dokumentering av hur aktiviteterna genomförs och vad de resulterar i</a:t>
            </a:r>
          </a:p>
          <a:p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Hur använda ACD</a:t>
            </a:r>
            <a:r>
              <a:rPr lang="sv-SE" baseline="30000" dirty="0" smtClean="0"/>
              <a:t>3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ACD</a:t>
            </a:r>
            <a:r>
              <a:rPr lang="sv-SE" baseline="30000" dirty="0" smtClean="0"/>
              <a:t>3</a:t>
            </a:r>
            <a:r>
              <a:rPr lang="sv-SE" dirty="0" smtClean="0"/>
              <a:t> är avsett att kunna användas på olika sätt</a:t>
            </a:r>
          </a:p>
          <a:p>
            <a:pPr lvl="1"/>
            <a:endParaRPr lang="sv-SE" sz="2000" dirty="0" smtClean="0"/>
          </a:p>
          <a:p>
            <a:pPr lvl="1"/>
            <a:r>
              <a:rPr lang="sv-SE" dirty="0" smtClean="0"/>
              <a:t>Som en inspiration till att förändra egna de egna utvecklingsprocesserna</a:t>
            </a:r>
          </a:p>
          <a:p>
            <a:pPr lvl="2"/>
            <a:r>
              <a:rPr lang="sv-SE" dirty="0" smtClean="0"/>
              <a:t>Nyttja tankar från ACD</a:t>
            </a:r>
            <a:r>
              <a:rPr lang="sv-SE" baseline="30000" dirty="0" smtClean="0"/>
              <a:t>3</a:t>
            </a:r>
            <a:r>
              <a:rPr lang="sv-SE" dirty="0" smtClean="0"/>
              <a:t>-processen för att förbättra egna arbetet</a:t>
            </a:r>
          </a:p>
          <a:p>
            <a:endParaRPr lang="sv-SE" sz="2000" dirty="0" smtClean="0"/>
          </a:p>
          <a:p>
            <a:pPr lvl="1"/>
            <a:r>
              <a:rPr lang="sv-SE" dirty="0" smtClean="0"/>
              <a:t>Som en övergripande modell för utvecklingsarbetet</a:t>
            </a:r>
          </a:p>
          <a:p>
            <a:pPr lvl="2"/>
            <a:r>
              <a:rPr lang="sv-SE" dirty="0" smtClean="0"/>
              <a:t>Anamma de grundläggande delarna i ACD</a:t>
            </a:r>
            <a:r>
              <a:rPr lang="sv-SE" baseline="30000" dirty="0" smtClean="0"/>
              <a:t>3</a:t>
            </a:r>
            <a:r>
              <a:rPr lang="sv-SE" dirty="0" smtClean="0"/>
              <a:t>-processen</a:t>
            </a:r>
          </a:p>
          <a:p>
            <a:endParaRPr lang="sv-SE" sz="2000" dirty="0" smtClean="0"/>
          </a:p>
          <a:p>
            <a:pPr lvl="1"/>
            <a:r>
              <a:rPr lang="sv-SE" dirty="0" smtClean="0"/>
              <a:t>Som en detaljerad modell för utvecklingsarbetet</a:t>
            </a:r>
          </a:p>
          <a:p>
            <a:pPr lvl="2"/>
            <a:r>
              <a:rPr lang="sv-SE" dirty="0" smtClean="0"/>
              <a:t>Följa ACD</a:t>
            </a:r>
            <a:r>
              <a:rPr lang="sv-SE" baseline="30000" dirty="0" smtClean="0"/>
              <a:t>3</a:t>
            </a:r>
            <a:r>
              <a:rPr lang="sv-SE" dirty="0" smtClean="0"/>
              <a:t>-processen som helhet växer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Summering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Utvecklingsarbete är av sin natur en kreativ, flummig, rörig, förvirrande, oförutsägbar, parallell, utforskade och iterativ aktivitet</a:t>
            </a:r>
          </a:p>
          <a:p>
            <a:pPr lvl="1"/>
            <a:r>
              <a:rPr lang="sv-SE" dirty="0" smtClean="0"/>
              <a:t>Utan ett tydligt arbetsätt är det lätt att komma fel och inte hitta åter</a:t>
            </a:r>
          </a:p>
          <a:p>
            <a:r>
              <a:rPr lang="sv-SE" dirty="0" smtClean="0"/>
              <a:t>Under </a:t>
            </a:r>
            <a:r>
              <a:rPr lang="sv-SE" dirty="0" smtClean="0"/>
              <a:t>utvecklingsarbetet fattas en mängd designbeslut, både medvetna och omedvetna</a:t>
            </a:r>
          </a:p>
          <a:p>
            <a:pPr lvl="1"/>
            <a:r>
              <a:rPr lang="sv-SE" dirty="0" smtClean="0"/>
              <a:t>Fattas beslut vid fel tillfälle eller besluts fattas inte alls, har det ofta negativ inverkan på slutliga </a:t>
            </a:r>
            <a:r>
              <a:rPr lang="sv-SE" dirty="0" smtClean="0"/>
              <a:t>resultatet</a:t>
            </a:r>
          </a:p>
          <a:p>
            <a:pPr lvl="1"/>
            <a:endParaRPr lang="sv-SE" sz="1600" dirty="0" smtClean="0"/>
          </a:p>
          <a:p>
            <a:r>
              <a:rPr lang="sv-SE" dirty="0" smtClean="0"/>
              <a:t>ACD</a:t>
            </a:r>
            <a:r>
              <a:rPr lang="sv-SE" dirty="0" smtClean="0">
                <a:latin typeface="Arial"/>
                <a:cs typeface="Arial"/>
              </a:rPr>
              <a:t>³ skapar en tydlig struktur för arbetet och synliggör designbesluten</a:t>
            </a:r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dirty="0" smtClean="0"/>
              <a:t>ACD</a:t>
            </a:r>
            <a:r>
              <a:rPr lang="sv-SE" baseline="30000" dirty="0" smtClean="0"/>
              <a:t>3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3600" dirty="0" smtClean="0"/>
              <a:t>(Aktivitetscentrerad design)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Lars-Ola Bligård &amp; Eva Simonsen</a:t>
            </a:r>
          </a:p>
          <a:p>
            <a:r>
              <a:rPr lang="sv-SE" dirty="0" smtClean="0"/>
              <a:t>www.acd3.se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mall_sv_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6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6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452</Words>
  <Application>Microsoft Office PowerPoint</Application>
  <PresentationFormat>Bildspel på skärmen (4:3)</PresentationFormat>
  <Paragraphs>103</Paragraphs>
  <Slides>15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PowerPointmall_sv_2014</vt:lpstr>
      <vt:lpstr>ACD3 (Aktivitetscentrerad design)</vt:lpstr>
      <vt:lpstr>Vad är ACD3?</vt:lpstr>
      <vt:lpstr>Innehåll ACD3</vt:lpstr>
      <vt:lpstr>Målen för ACD3</vt:lpstr>
      <vt:lpstr>Utgångspunkter ACD3</vt:lpstr>
      <vt:lpstr>Grundläggande idéer ACD3-processen</vt:lpstr>
      <vt:lpstr>ACD³-matrisen</vt:lpstr>
      <vt:lpstr>Abstraktionsnivå design</vt:lpstr>
      <vt:lpstr>Designperspektiv</vt:lpstr>
      <vt:lpstr> ACD³-Processen</vt:lpstr>
      <vt:lpstr>Faser utvecklingsarbete</vt:lpstr>
      <vt:lpstr>Designaktiviteter</vt:lpstr>
      <vt:lpstr>Hur använda ACD3?</vt:lpstr>
      <vt:lpstr>Summering</vt:lpstr>
      <vt:lpstr>ACD3 (Aktivitetscentrerad design)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ACD3-processen (Aktivitetscentrerad design)</dc:title>
  <dc:creator>Lars-Ola Bligård</dc:creator>
  <cp:lastModifiedBy>Lars-Ola Bligård</cp:lastModifiedBy>
  <cp:revision>20</cp:revision>
  <dcterms:created xsi:type="dcterms:W3CDTF">2015-06-27T19:50:42Z</dcterms:created>
  <dcterms:modified xsi:type="dcterms:W3CDTF">2016-01-13T12:18:08Z</dcterms:modified>
</cp:coreProperties>
</file>